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2"/>
    <p:sldId id="270" r:id="rId3"/>
    <p:sldId id="273" r:id="rId4"/>
    <p:sldId id="274" r:id="rId5"/>
    <p:sldId id="275" r:id="rId6"/>
    <p:sldId id="277" r:id="rId7"/>
    <p:sldId id="278"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8200" autoAdjust="0"/>
  </p:normalViewPr>
  <p:slideViewPr>
    <p:cSldViewPr snapToGrid="0" snapToObjects="1">
      <p:cViewPr>
        <p:scale>
          <a:sx n="48" d="100"/>
          <a:sy n="48" d="100"/>
        </p:scale>
        <p:origin x="-784" y="168"/>
      </p:cViewPr>
      <p:guideLst>
        <p:guide orient="horz" pos="4320"/>
        <p:guide pos="7680"/>
      </p:guideLst>
    </p:cSldViewPr>
  </p:slideViewPr>
  <p:notesTextViewPr>
    <p:cViewPr>
      <p:scale>
        <a:sx n="100" d="100"/>
        <a:sy n="100" d="100"/>
      </p:scale>
      <p:origin x="0" y="88"/>
    </p:cViewPr>
  </p:notesTextViewPr>
  <p:sorterViewPr>
    <p:cViewPr>
      <p:scale>
        <a:sx n="100" d="100"/>
        <a:sy n="100" d="100"/>
      </p:scale>
      <p:origin x="0" y="1668"/>
    </p:cViewPr>
  </p:sorterViewPr>
  <p:notesViewPr>
    <p:cSldViewPr snapToGrid="0" snapToObjects="1">
      <p:cViewPr varScale="1">
        <p:scale>
          <a:sx n="90" d="100"/>
          <a:sy n="90" d="100"/>
        </p:scale>
        <p:origin x="-36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143000" y="685800"/>
            <a:ext cx="4572000" cy="3429000"/>
          </a:xfrm>
          <a:prstGeom prst="rect">
            <a:avLst/>
          </a:prstGeom>
        </p:spPr>
        <p:txBody>
          <a:bodyPr/>
          <a:lstStyle/>
          <a:p>
            <a:endParaRPr/>
          </a:p>
        </p:txBody>
      </p:sp>
      <p:sp>
        <p:nvSpPr>
          <p:cNvPr id="122" name="Shape 122"/>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21686978"/>
      </p:ext>
    </p:extLst>
  </p:cSld>
  <p:clrMap bg1="lt1" tx1="dk1" bg2="lt2" tx2="dk2" accent1="accent1" accent2="accent2" accent3="accent3" accent4="accent4" accent5="accent5" accent6="accent6" hlink="hlink" folHlink="folHlink"/>
  <p:notesStyle>
    <a:lvl1pPr defTabSz="457200" latinLnBrk="0">
      <a:lnSpc>
        <a:spcPct val="117999"/>
      </a:lnSpc>
      <a:defRPr sz="16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251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147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200" dirty="0" smtClean="0">
                <a:solidFill>
                  <a:schemeClr val="tx2">
                    <a:lumMod val="25000"/>
                  </a:schemeClr>
                </a:solidFill>
                <a:latin typeface="Lato Regular"/>
                <a:cs typeface="Lato Regular"/>
              </a:rPr>
              <a:t>Recruitment pressure</a:t>
            </a:r>
            <a:r>
              <a:rPr lang="en-US" sz="1200" baseline="0" dirty="0" smtClean="0">
                <a:solidFill>
                  <a:schemeClr val="tx2">
                    <a:lumMod val="25000"/>
                  </a:schemeClr>
                </a:solidFill>
                <a:latin typeface="Lato Regular"/>
                <a:cs typeface="Lato Regular"/>
              </a:rPr>
              <a:t> may have eased off overall in the 12 months to autumn 2015 but t</a:t>
            </a:r>
            <a:r>
              <a:rPr lang="en-US" sz="1200" dirty="0" smtClean="0">
                <a:solidFill>
                  <a:schemeClr val="tx2">
                    <a:lumMod val="25000"/>
                  </a:schemeClr>
                </a:solidFill>
                <a:latin typeface="Lato Regular"/>
                <a:cs typeface="Lato Regular"/>
              </a:rPr>
              <a:t>here </a:t>
            </a:r>
            <a:r>
              <a:rPr lang="en-US" sz="1200" dirty="0" smtClean="0">
                <a:solidFill>
                  <a:schemeClr val="tx2">
                    <a:lumMod val="25000"/>
                  </a:schemeClr>
                </a:solidFill>
                <a:latin typeface="Lato Regular"/>
                <a:cs typeface="Lato Regular"/>
              </a:rPr>
              <a:t>is no doubt that we are facing a real shortage in teaching talent across </a:t>
            </a:r>
            <a:r>
              <a:rPr lang="en-US" sz="1200" dirty="0" smtClean="0">
                <a:solidFill>
                  <a:schemeClr val="tx2">
                    <a:lumMod val="25000"/>
                  </a:schemeClr>
                </a:solidFill>
                <a:latin typeface="Lato Regular"/>
                <a:cs typeface="Lato Regular"/>
              </a:rPr>
              <a:t>England.</a:t>
            </a:r>
            <a:r>
              <a:rPr lang="en-US" sz="1200" baseline="0" dirty="0" smtClean="0">
                <a:solidFill>
                  <a:schemeClr val="tx2">
                    <a:lumMod val="25000"/>
                  </a:schemeClr>
                </a:solidFill>
                <a:latin typeface="Lato Regular"/>
                <a:cs typeface="Lato Regular"/>
              </a:rPr>
              <a:t> The </a:t>
            </a:r>
            <a:r>
              <a:rPr lang="en-US" sz="1200" dirty="0" smtClean="0">
                <a:solidFill>
                  <a:schemeClr val="tx2">
                    <a:lumMod val="25000"/>
                  </a:schemeClr>
                </a:solidFill>
                <a:latin typeface="Lato Regular"/>
                <a:cs typeface="Lato Regular"/>
              </a:rPr>
              <a:t>number </a:t>
            </a:r>
            <a:r>
              <a:rPr lang="en-US" sz="1200" dirty="0" smtClean="0">
                <a:solidFill>
                  <a:schemeClr val="tx2">
                    <a:lumMod val="25000"/>
                  </a:schemeClr>
                </a:solidFill>
                <a:latin typeface="Lato Regular"/>
                <a:cs typeface="Lato Regular"/>
              </a:rPr>
              <a:t>of school leaders facing “serious shortages” </a:t>
            </a:r>
            <a:r>
              <a:rPr lang="en-US" sz="1200" dirty="0" smtClean="0">
                <a:solidFill>
                  <a:schemeClr val="tx2">
                    <a:lumMod val="25000"/>
                  </a:schemeClr>
                </a:solidFill>
                <a:latin typeface="Lato Regular"/>
                <a:cs typeface="Lato Regular"/>
              </a:rPr>
              <a:t>trebled in </a:t>
            </a:r>
            <a:r>
              <a:rPr lang="en-US" sz="1200" dirty="0" smtClean="0">
                <a:solidFill>
                  <a:schemeClr val="tx2">
                    <a:lumMod val="25000"/>
                  </a:schemeClr>
                </a:solidFill>
                <a:latin typeface="Lato Regular"/>
                <a:cs typeface="Lato Regular"/>
              </a:rPr>
              <a:t>just four </a:t>
            </a:r>
            <a:r>
              <a:rPr lang="en-US" sz="1200" dirty="0" smtClean="0">
                <a:solidFill>
                  <a:schemeClr val="tx2">
                    <a:lumMod val="25000"/>
                  </a:schemeClr>
                </a:solidFill>
                <a:latin typeface="Lato Regular"/>
                <a:cs typeface="Lato Regular"/>
              </a:rPr>
              <a:t>months to January. </a:t>
            </a:r>
            <a:r>
              <a:rPr lang="en-US" sz="1200" dirty="0" smtClean="0">
                <a:solidFill>
                  <a:schemeClr val="tx2">
                    <a:lumMod val="25000"/>
                  </a:schemeClr>
                </a:solidFill>
                <a:latin typeface="Lato Regular"/>
                <a:cs typeface="Lato Regular"/>
              </a:rPr>
              <a:t>Nine out of </a:t>
            </a:r>
            <a:r>
              <a:rPr lang="en-US" sz="1200" dirty="0" smtClean="0">
                <a:solidFill>
                  <a:schemeClr val="tx2">
                    <a:lumMod val="25000"/>
                  </a:schemeClr>
                </a:solidFill>
                <a:latin typeface="Lato Regular"/>
                <a:cs typeface="Lato Regular"/>
              </a:rPr>
              <a:t>ten school leaders </a:t>
            </a:r>
            <a:r>
              <a:rPr lang="en-US" sz="1200" dirty="0" smtClean="0">
                <a:solidFill>
                  <a:schemeClr val="tx2">
                    <a:lumMod val="25000"/>
                  </a:schemeClr>
                </a:solidFill>
                <a:latin typeface="Lato Regular"/>
                <a:cs typeface="Lato Regular"/>
              </a:rPr>
              <a:t>are finding it difficult to recruit.</a:t>
            </a:r>
          </a:p>
          <a:p>
            <a:pPr algn="l"/>
            <a:r>
              <a:rPr lang="en-US" sz="1200" dirty="0" smtClean="0">
                <a:solidFill>
                  <a:schemeClr val="tx2">
                    <a:lumMod val="25000"/>
                  </a:schemeClr>
                </a:solidFill>
                <a:latin typeface="Lato Regular"/>
                <a:cs typeface="Lato Regular"/>
              </a:rPr>
              <a:t> </a:t>
            </a:r>
          </a:p>
          <a:p>
            <a:pPr algn="l"/>
            <a:r>
              <a:rPr lang="en-US" sz="1200" dirty="0" smtClean="0">
                <a:solidFill>
                  <a:schemeClr val="tx2">
                    <a:lumMod val="25000"/>
                  </a:schemeClr>
                </a:solidFill>
                <a:latin typeface="Lato Regular"/>
                <a:cs typeface="Lato Regular"/>
              </a:rPr>
              <a:t>TES data show it’s particularly telling for specific regions like the East of England and the North West and for subjects like science and </a:t>
            </a:r>
            <a:r>
              <a:rPr lang="en-US" sz="1200" dirty="0" err="1" smtClean="0">
                <a:solidFill>
                  <a:schemeClr val="tx2">
                    <a:lumMod val="25000"/>
                  </a:schemeClr>
                </a:solidFill>
                <a:latin typeface="Lato Regular"/>
                <a:cs typeface="Lato Regular"/>
              </a:rPr>
              <a:t>maths</a:t>
            </a:r>
            <a:r>
              <a:rPr lang="en-US" sz="1200" dirty="0" smtClean="0">
                <a:solidFill>
                  <a:schemeClr val="tx2">
                    <a:lumMod val="25000"/>
                  </a:schemeClr>
                </a:solidFill>
                <a:latin typeface="Lato Regular"/>
                <a:cs typeface="Lato Regular"/>
              </a:rPr>
              <a:t>.</a:t>
            </a:r>
          </a:p>
          <a:p>
            <a:pPr algn="l"/>
            <a:r>
              <a:rPr lang="en-US" sz="1200" dirty="0" smtClean="0">
                <a:solidFill>
                  <a:schemeClr val="tx2">
                    <a:lumMod val="25000"/>
                  </a:schemeClr>
                </a:solidFill>
                <a:latin typeface="Lato Regular"/>
                <a:cs typeface="Lato Regular"/>
              </a:rPr>
              <a:t> </a:t>
            </a:r>
          </a:p>
          <a:p>
            <a:pPr algn="l"/>
            <a:r>
              <a:rPr lang="en-US" sz="1200" dirty="0" smtClean="0">
                <a:solidFill>
                  <a:schemeClr val="tx2">
                    <a:lumMod val="25000"/>
                  </a:schemeClr>
                </a:solidFill>
                <a:latin typeface="Lato Regular"/>
                <a:cs typeface="Lato Regular"/>
              </a:rPr>
              <a:t>There are many factors at play here. It’s increasingly clear that we now have a global marketplace for teachers and that this is going to put an even greater strain on our ability to appoint locally in the years to come. It is estimated that the growing international schools sector will require an additional 200,000 teachers in the next five years and the UK is one of the primary talent pools. </a:t>
            </a:r>
          </a:p>
          <a:p>
            <a:pPr algn="l"/>
            <a:r>
              <a:rPr lang="en-US" sz="1200" dirty="0" smtClean="0">
                <a:solidFill>
                  <a:schemeClr val="tx2">
                    <a:lumMod val="25000"/>
                  </a:schemeClr>
                </a:solidFill>
                <a:latin typeface="Lato Regular"/>
                <a:cs typeface="Lato Regular"/>
              </a:rPr>
              <a:t> </a:t>
            </a:r>
          </a:p>
          <a:p>
            <a:pPr algn="l"/>
            <a:r>
              <a:rPr lang="en-US" sz="1200" dirty="0" smtClean="0">
                <a:solidFill>
                  <a:schemeClr val="tx2">
                    <a:lumMod val="25000"/>
                  </a:schemeClr>
                </a:solidFill>
                <a:latin typeface="Lato Regular"/>
                <a:cs typeface="Lato Regular"/>
              </a:rPr>
              <a:t>Related to this, morale is low and talk of the recruitment crisis is taking its toll. But we have been here before as a profession. Teachers surveyed indicate they are up for the challenge of solving these issues. Teachers want to be involved in the debate. </a:t>
            </a:r>
          </a:p>
          <a:p>
            <a:endParaRPr lang="en-US" sz="1000" dirty="0"/>
          </a:p>
        </p:txBody>
      </p:sp>
    </p:spTree>
    <p:extLst>
      <p:ext uri="{BB962C8B-B14F-4D97-AF65-F5344CB8AC3E}">
        <p14:creationId xmlns:p14="http://schemas.microsoft.com/office/powerpoint/2010/main" val="412723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2400" dirty="0" smtClean="0">
                <a:solidFill>
                  <a:schemeClr val="tx2">
                    <a:lumMod val="25000"/>
                  </a:schemeClr>
                </a:solidFill>
              </a:rPr>
              <a:t>English regions where teacher recruitment is currently the most challenging:</a:t>
            </a:r>
          </a:p>
          <a:p>
            <a:pPr algn="l"/>
            <a:endParaRPr lang="en-US" sz="2400" dirty="0" smtClean="0">
              <a:solidFill>
                <a:schemeClr val="tx2">
                  <a:lumMod val="25000"/>
                </a:schemeClr>
              </a:solidFill>
            </a:endParaRPr>
          </a:p>
          <a:p>
            <a:pPr lvl="0" algn="l"/>
            <a:r>
              <a:rPr lang="en-US" sz="2400" dirty="0" smtClean="0">
                <a:solidFill>
                  <a:schemeClr val="tx2">
                    <a:lumMod val="25000"/>
                  </a:schemeClr>
                </a:solidFill>
              </a:rPr>
              <a:t>East of England (1)</a:t>
            </a:r>
          </a:p>
          <a:p>
            <a:pPr lvl="0" algn="l"/>
            <a:r>
              <a:rPr lang="en-US" sz="2400" dirty="0" smtClean="0">
                <a:solidFill>
                  <a:schemeClr val="tx2">
                    <a:lumMod val="25000"/>
                  </a:schemeClr>
                </a:solidFill>
              </a:rPr>
              <a:t>North West of England (2)</a:t>
            </a:r>
          </a:p>
          <a:p>
            <a:pPr lvl="0" algn="l"/>
            <a:r>
              <a:rPr lang="en-US" sz="2400" dirty="0" smtClean="0">
                <a:solidFill>
                  <a:schemeClr val="tx2">
                    <a:lumMod val="25000"/>
                  </a:schemeClr>
                </a:solidFill>
              </a:rPr>
              <a:t>East Midlands (3)</a:t>
            </a:r>
          </a:p>
          <a:p>
            <a:pPr lvl="0" algn="l"/>
            <a:r>
              <a:rPr lang="en-US" sz="2400" dirty="0" smtClean="0">
                <a:solidFill>
                  <a:schemeClr val="tx2">
                    <a:lumMod val="25000"/>
                  </a:schemeClr>
                </a:solidFill>
              </a:rPr>
              <a:t>South East England (4)</a:t>
            </a:r>
          </a:p>
          <a:p>
            <a:endParaRPr lang="en-US" dirty="0"/>
          </a:p>
        </p:txBody>
      </p:sp>
    </p:spTree>
    <p:extLst>
      <p:ext uri="{BB962C8B-B14F-4D97-AF65-F5344CB8AC3E}">
        <p14:creationId xmlns:p14="http://schemas.microsoft.com/office/powerpoint/2010/main" val="412723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2400" dirty="0" smtClean="0">
                <a:solidFill>
                  <a:schemeClr val="tx2">
                    <a:lumMod val="25000"/>
                  </a:schemeClr>
                </a:solidFill>
                <a:latin typeface="Lato Light"/>
                <a:cs typeface="Lato Light"/>
              </a:rPr>
              <a:t>Subject disciplines where it is currently hardest to recruit:</a:t>
            </a:r>
          </a:p>
          <a:p>
            <a:pPr algn="l"/>
            <a:endParaRPr lang="en-US" sz="2400" dirty="0" smtClean="0">
              <a:solidFill>
                <a:schemeClr val="tx2">
                  <a:lumMod val="25000"/>
                </a:schemeClr>
              </a:solidFill>
              <a:latin typeface="Lato Light"/>
              <a:cs typeface="Lato Light"/>
            </a:endParaRPr>
          </a:p>
          <a:p>
            <a:pPr lvl="0" algn="l"/>
            <a:r>
              <a:rPr lang="en-US" sz="2400" dirty="0" smtClean="0">
                <a:solidFill>
                  <a:schemeClr val="tx2">
                    <a:lumMod val="25000"/>
                  </a:schemeClr>
                </a:solidFill>
                <a:latin typeface="Lato Light"/>
                <a:cs typeface="Lato Light"/>
              </a:rPr>
              <a:t>Science (1)</a:t>
            </a:r>
          </a:p>
          <a:p>
            <a:pPr lvl="0" algn="l"/>
            <a:r>
              <a:rPr lang="en-US" sz="2400" dirty="0" err="1" smtClean="0">
                <a:solidFill>
                  <a:schemeClr val="tx2">
                    <a:lumMod val="25000"/>
                  </a:schemeClr>
                </a:solidFill>
                <a:latin typeface="Lato Light"/>
                <a:cs typeface="Lato Light"/>
              </a:rPr>
              <a:t>Maths</a:t>
            </a:r>
            <a:r>
              <a:rPr lang="en-US" sz="2400" dirty="0" smtClean="0">
                <a:solidFill>
                  <a:schemeClr val="tx2">
                    <a:lumMod val="25000"/>
                  </a:schemeClr>
                </a:solidFill>
                <a:latin typeface="Lato Light"/>
                <a:cs typeface="Lato Light"/>
              </a:rPr>
              <a:t> (2)</a:t>
            </a:r>
          </a:p>
          <a:p>
            <a:pPr lvl="0" algn="l"/>
            <a:r>
              <a:rPr lang="en-US" sz="2400" dirty="0" smtClean="0">
                <a:solidFill>
                  <a:schemeClr val="tx2">
                    <a:lumMod val="25000"/>
                  </a:schemeClr>
                </a:solidFill>
                <a:latin typeface="Lato Light"/>
                <a:cs typeface="Lato Light"/>
              </a:rPr>
              <a:t>History (3)</a:t>
            </a:r>
          </a:p>
          <a:p>
            <a:pPr lvl="0" algn="l"/>
            <a:r>
              <a:rPr lang="en-US" sz="2400" dirty="0" smtClean="0">
                <a:solidFill>
                  <a:schemeClr val="tx2">
                    <a:lumMod val="25000"/>
                  </a:schemeClr>
                </a:solidFill>
                <a:latin typeface="Lato Light"/>
                <a:cs typeface="Lato Light"/>
              </a:rPr>
              <a:t>English (4)</a:t>
            </a:r>
          </a:p>
          <a:p>
            <a:endParaRPr lang="en-US" dirty="0"/>
          </a:p>
        </p:txBody>
      </p:sp>
    </p:spTree>
    <p:extLst>
      <p:ext uri="{BB962C8B-B14F-4D97-AF65-F5344CB8AC3E}">
        <p14:creationId xmlns:p14="http://schemas.microsoft.com/office/powerpoint/2010/main" val="412723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000" dirty="0" smtClean="0">
                <a:solidFill>
                  <a:schemeClr val="tx2">
                    <a:lumMod val="25000"/>
                  </a:schemeClr>
                </a:solidFill>
                <a:latin typeface="Lato Light"/>
                <a:cs typeface="Lato Light"/>
              </a:rPr>
              <a:t>Schools are leading the way in finding solutions to the current situation. Here are some of the ways we have heard about that school leaders are being  creative about filling vacant positions. </a:t>
            </a:r>
          </a:p>
          <a:p>
            <a:pPr algn="l"/>
            <a:r>
              <a:rPr lang="en-US" sz="1000" dirty="0" smtClean="0">
                <a:solidFill>
                  <a:schemeClr val="tx2">
                    <a:lumMod val="25000"/>
                  </a:schemeClr>
                </a:solidFill>
                <a:latin typeface="Lato Light"/>
                <a:cs typeface="Lato Light"/>
              </a:rPr>
              <a:t> </a:t>
            </a:r>
          </a:p>
          <a:p>
            <a:pPr marL="285750" lvl="0" indent="-285750" algn="l">
              <a:buFontTx/>
              <a:buChar char="•"/>
            </a:pPr>
            <a:r>
              <a:rPr lang="en-US" sz="1000" dirty="0" smtClean="0">
                <a:solidFill>
                  <a:schemeClr val="tx2">
                    <a:lumMod val="25000"/>
                  </a:schemeClr>
                </a:solidFill>
                <a:latin typeface="Lato Light"/>
                <a:cs typeface="Lato Light"/>
              </a:rPr>
              <a:t>Policy Exchange found that one in four teachers leaving the profession were women aged 30-39 - half do not return to teaching when they rejoin the workforce. The ASCL recently proposed that schools do more to embrace flexible working.</a:t>
            </a:r>
          </a:p>
          <a:p>
            <a:pPr marL="285750" lvl="0" indent="-285750" algn="l">
              <a:buFontTx/>
              <a:buChar char="•"/>
            </a:pPr>
            <a:endParaRPr lang="en-US" sz="1000" dirty="0" smtClean="0">
              <a:solidFill>
                <a:schemeClr val="tx2">
                  <a:lumMod val="25000"/>
                </a:schemeClr>
              </a:solidFill>
              <a:latin typeface="Lato Light"/>
              <a:cs typeface="Lato Light"/>
            </a:endParaRPr>
          </a:p>
          <a:p>
            <a:pPr marL="285750" indent="-285750" algn="l">
              <a:buFontTx/>
              <a:buChar char="•"/>
            </a:pPr>
            <a:r>
              <a:rPr lang="en-US" sz="1000" dirty="0" smtClean="0">
                <a:solidFill>
                  <a:schemeClr val="tx2">
                    <a:lumMod val="25000"/>
                  </a:schemeClr>
                </a:solidFill>
                <a:latin typeface="Lato Light"/>
                <a:cs typeface="Lato Light"/>
              </a:rPr>
              <a:t>Research by the </a:t>
            </a:r>
            <a:r>
              <a:rPr lang="en-US" sz="1000" dirty="0" err="1" smtClean="0">
                <a:solidFill>
                  <a:schemeClr val="tx2">
                    <a:lumMod val="25000"/>
                  </a:schemeClr>
                </a:solidFill>
                <a:latin typeface="Lato Light"/>
                <a:cs typeface="Lato Light"/>
              </a:rPr>
              <a:t>Ashridge</a:t>
            </a:r>
            <a:r>
              <a:rPr lang="en-US" sz="1000" dirty="0" smtClean="0">
                <a:solidFill>
                  <a:schemeClr val="tx2">
                    <a:lumMod val="25000"/>
                  </a:schemeClr>
                </a:solidFill>
                <a:latin typeface="Lato Light"/>
                <a:cs typeface="Lato Light"/>
              </a:rPr>
              <a:t> Business School found that today’s graduates expect management roles within 3 years - school leaders are </a:t>
            </a:r>
            <a:r>
              <a:rPr lang="en-US" sz="1000" dirty="0" err="1" smtClean="0">
                <a:solidFill>
                  <a:schemeClr val="tx2">
                    <a:lumMod val="25000"/>
                  </a:schemeClr>
                </a:solidFill>
                <a:latin typeface="Lato Light"/>
                <a:cs typeface="Lato Light"/>
              </a:rPr>
              <a:t>recognising</a:t>
            </a:r>
            <a:r>
              <a:rPr lang="en-US" sz="1000" dirty="0" smtClean="0">
                <a:solidFill>
                  <a:schemeClr val="tx2">
                    <a:lumMod val="25000"/>
                  </a:schemeClr>
                </a:solidFill>
                <a:latin typeface="Lato Light"/>
                <a:cs typeface="Lato Light"/>
              </a:rPr>
              <a:t> the importance of setting out a clear career path for new teachers</a:t>
            </a:r>
          </a:p>
          <a:p>
            <a:pPr lvl="0" algn="l"/>
            <a:endParaRPr lang="en-US" sz="1000" dirty="0" smtClean="0">
              <a:solidFill>
                <a:schemeClr val="tx2">
                  <a:lumMod val="25000"/>
                </a:schemeClr>
              </a:solidFill>
              <a:latin typeface="Lato Light"/>
              <a:cs typeface="Lato Light"/>
            </a:endParaRPr>
          </a:p>
          <a:p>
            <a:pPr marL="285750" lvl="0" indent="-285750" algn="l">
              <a:buFontTx/>
              <a:buChar char="•"/>
            </a:pPr>
            <a:r>
              <a:rPr lang="en-US" sz="1000" dirty="0" smtClean="0">
                <a:solidFill>
                  <a:schemeClr val="tx2">
                    <a:lumMod val="25000"/>
                  </a:schemeClr>
                </a:solidFill>
                <a:latin typeface="Lato Light"/>
                <a:cs typeface="Lato Light"/>
              </a:rPr>
              <a:t>TES Recruitment recently launched a range of subscription services to help schools get better value and more from recruitment budgets</a:t>
            </a:r>
          </a:p>
          <a:p>
            <a:pPr marL="285750" lvl="0" indent="-285750" algn="l">
              <a:buFontTx/>
              <a:buChar char="•"/>
            </a:pPr>
            <a:endParaRPr lang="en-US" sz="1000" dirty="0" smtClean="0">
              <a:solidFill>
                <a:schemeClr val="tx2">
                  <a:lumMod val="25000"/>
                </a:schemeClr>
              </a:solidFill>
              <a:latin typeface="Lato Light"/>
              <a:cs typeface="Lato Light"/>
            </a:endParaRPr>
          </a:p>
          <a:p>
            <a:pPr marL="285750" lvl="0" indent="-285750" algn="l">
              <a:buFontTx/>
              <a:buChar char="•"/>
            </a:pPr>
            <a:r>
              <a:rPr lang="en-US" sz="1000" dirty="0" smtClean="0">
                <a:solidFill>
                  <a:schemeClr val="tx2">
                    <a:lumMod val="25000"/>
                  </a:schemeClr>
                </a:solidFill>
                <a:latin typeface="Lato Light"/>
                <a:cs typeface="Lato Light"/>
              </a:rPr>
              <a:t>Schools have an opportunity to help teachers move into new roles in different schools, where they may be happier, rather than letting them leave the profession. This can be mutually beneficial for all schools.</a:t>
            </a:r>
          </a:p>
          <a:p>
            <a:pPr marL="285750" lvl="0" indent="-285750" algn="l">
              <a:buFontTx/>
              <a:buChar char="•"/>
            </a:pPr>
            <a:endParaRPr lang="en-US" sz="1000" dirty="0" smtClean="0">
              <a:solidFill>
                <a:schemeClr val="tx2">
                  <a:lumMod val="25000"/>
                </a:schemeClr>
              </a:solidFill>
              <a:latin typeface="Lato Light"/>
              <a:cs typeface="Lato Light"/>
            </a:endParaRPr>
          </a:p>
          <a:p>
            <a:pPr marL="285750" lvl="0" indent="-285750" algn="l">
              <a:buFontTx/>
              <a:buChar char="•"/>
            </a:pPr>
            <a:r>
              <a:rPr lang="en-US" sz="1000" dirty="0" smtClean="0">
                <a:solidFill>
                  <a:schemeClr val="tx2">
                    <a:lumMod val="25000"/>
                  </a:schemeClr>
                </a:solidFill>
                <a:latin typeface="Lato Light"/>
                <a:cs typeface="Lato Light"/>
              </a:rPr>
              <a:t>Staying in touch with teacher alumni, especially if they leave for caring responsibilities, provides an excellent database of prospective returners in the future</a:t>
            </a:r>
          </a:p>
          <a:p>
            <a:pPr marL="285750" lvl="0" indent="-285750" algn="l">
              <a:buFontTx/>
              <a:buChar char="•"/>
            </a:pPr>
            <a:endParaRPr lang="en-US" sz="1000" dirty="0" smtClean="0">
              <a:solidFill>
                <a:schemeClr val="tx2">
                  <a:lumMod val="25000"/>
                </a:schemeClr>
              </a:solidFill>
              <a:latin typeface="Lato Light"/>
              <a:cs typeface="Lato Light"/>
            </a:endParaRPr>
          </a:p>
          <a:p>
            <a:pPr marL="285750" lvl="0" indent="-285750" algn="l">
              <a:buFontTx/>
              <a:buChar char="•"/>
            </a:pPr>
            <a:r>
              <a:rPr lang="en-US" sz="1000" spc="10" dirty="0" smtClean="0">
                <a:solidFill>
                  <a:schemeClr val="tx2">
                    <a:lumMod val="25000"/>
                  </a:schemeClr>
                </a:solidFill>
                <a:latin typeface="Lato Light"/>
                <a:cs typeface="Lato Light"/>
              </a:rPr>
              <a:t>We have even heard of schools building housing for staff on school land and creatively researching and hiring teachers from abroad.</a:t>
            </a:r>
          </a:p>
          <a:p>
            <a:endParaRPr lang="en-US" sz="700" dirty="0"/>
          </a:p>
        </p:txBody>
      </p:sp>
    </p:spTree>
    <p:extLst>
      <p:ext uri="{BB962C8B-B14F-4D97-AF65-F5344CB8AC3E}">
        <p14:creationId xmlns:p14="http://schemas.microsoft.com/office/powerpoint/2010/main" val="412723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483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solidFill>
          <a:srgbClr val="FFFFFF"/>
        </a:solidFill>
        <a:effectLst/>
      </p:bgPr>
    </p:bg>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2" name="Shape 92"/>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3" name="Shape 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0" name="Shape 100"/>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8" name="Shape 18"/>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19" name="Shape 19"/>
          <p:cNvSpPr>
            <a:spLocks noGrp="1"/>
          </p:cNvSpPr>
          <p:nvPr>
            <p:ph type="title"/>
          </p:nvPr>
        </p:nvSpPr>
        <p:spPr>
          <a:xfrm>
            <a:off x="635000" y="9448800"/>
            <a:ext cx="23114000" cy="2006600"/>
          </a:xfrm>
          <a:prstGeom prst="rect">
            <a:avLst/>
          </a:prstGeom>
        </p:spPr>
        <p:txBody>
          <a:bodyPr/>
          <a:lstStyle/>
          <a:p>
            <a:r>
              <a:t>Title Text</a:t>
            </a:r>
          </a:p>
        </p:txBody>
      </p:sp>
      <p:sp>
        <p:nvSpPr>
          <p:cNvPr id="20" name="Shape 20"/>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8" name="Shape 28"/>
          <p:cNvSpPr>
            <a:spLocks noGrp="1"/>
          </p:cNvSpPr>
          <p:nvPr>
            <p:ph type="title"/>
          </p:nvPr>
        </p:nvSpPr>
        <p:spPr>
          <a:xfrm>
            <a:off x="1778000" y="4533900"/>
            <a:ext cx="20828000" cy="4648200"/>
          </a:xfrm>
          <a:prstGeom prst="rect">
            <a:avLst/>
          </a:prstGeom>
        </p:spPr>
        <p:txBody>
          <a:bodyPr/>
          <a:lstStyle/>
          <a:p>
            <a:r>
              <a:t>Title Text</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6" name="Shape 36"/>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7" name="Shape 37"/>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8" name="Shape 38"/>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r>
              <a:t>Title Text</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Shape 63"/>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4" name="Shape 64"/>
          <p:cNvSpPr>
            <a:spLocks noGrp="1"/>
          </p:cNvSpPr>
          <p:nvPr>
            <p:ph type="title"/>
          </p:nvPr>
        </p:nvSpPr>
        <p:spPr>
          <a:prstGeom prst="rect">
            <a:avLst/>
          </a:prstGeom>
        </p:spPr>
        <p:txBody>
          <a:bodyPr/>
          <a:lstStyle/>
          <a:p>
            <a:r>
              <a:t>Title Text</a:t>
            </a:r>
          </a:p>
        </p:txBody>
      </p:sp>
      <p:sp>
        <p:nvSpPr>
          <p:cNvPr id="65" name="Shape 65"/>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3" name="Shape 73"/>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1" name="Shape 81"/>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2" name="Shape 82"/>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3" name="Shape 83"/>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2.png"/><Relationship Id="rId5" Type="http://schemas.openxmlformats.org/officeDocument/2006/relationships/image" Target="../media/image8.emf"/><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3.png"/><Relationship Id="rId5" Type="http://schemas.openxmlformats.org/officeDocument/2006/relationships/image" Target="../media/image8.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8" Type="http://schemas.openxmlformats.org/officeDocument/2006/relationships/image" Target="../media/image9.emf"/><Relationship Id="rId9" Type="http://schemas.openxmlformats.org/officeDocument/2006/relationships/image" Target="../media/image10.emf"/><Relationship Id="rId10" Type="http://schemas.openxmlformats.org/officeDocument/2006/relationships/image" Target="../media/image11.emf"/><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r="1614" b="60750"/>
          <a:stretch/>
        </p:blipFill>
        <p:spPr>
          <a:xfrm>
            <a:off x="-156111" y="1"/>
            <a:ext cx="24540111" cy="13716000"/>
          </a:xfrm>
          <a:prstGeom prst="rect">
            <a:avLst/>
          </a:prstGeom>
        </p:spPr>
      </p:pic>
      <p:sp>
        <p:nvSpPr>
          <p:cNvPr id="10" name="TextBox 9"/>
          <p:cNvSpPr txBox="1"/>
          <p:nvPr/>
        </p:nvSpPr>
        <p:spPr>
          <a:xfrm>
            <a:off x="9168198" y="15551512"/>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Shape 174"/>
          <p:cNvSpPr/>
          <p:nvPr/>
        </p:nvSpPr>
        <p:spPr>
          <a:xfrm>
            <a:off x="1991543" y="6373469"/>
            <a:ext cx="14084206"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Source Sans Pro"/>
                <a:ea typeface="Source Sans Pro"/>
                <a:cs typeface="Source Sans Pro"/>
                <a:sym typeface="Source Sans Pro"/>
              </a:defRPr>
            </a:pPr>
            <a:r>
              <a:rPr lang="en-US" sz="8000" dirty="0" smtClean="0">
                <a:latin typeface="Lato Light"/>
                <a:cs typeface="Lato Light"/>
                <a:sym typeface="Source Sans Pro"/>
              </a:rPr>
              <a:t>TES Teacher Recruitment Index </a:t>
            </a:r>
            <a:endParaRPr sz="8000" dirty="0">
              <a:latin typeface="Lato Light"/>
              <a:cs typeface="Lato Light"/>
            </a:endParaRPr>
          </a:p>
        </p:txBody>
      </p:sp>
      <p:cxnSp>
        <p:nvCxnSpPr>
          <p:cNvPr id="17" name="Straight Connector 16"/>
          <p:cNvCxnSpPr/>
          <p:nvPr/>
        </p:nvCxnSpPr>
        <p:spPr>
          <a:xfrm>
            <a:off x="1991543" y="7933472"/>
            <a:ext cx="14084206" cy="0"/>
          </a:xfrm>
          <a:prstGeom prst="line">
            <a:avLst/>
          </a:prstGeom>
          <a:ln w="57150" cmpd="sng">
            <a:solidFill>
              <a:srgbClr val="E31E35"/>
            </a:solidFill>
            <a:prstDash val="solid"/>
          </a:ln>
        </p:spPr>
        <p:style>
          <a:lnRef idx="1">
            <a:schemeClr val="dk1"/>
          </a:lnRef>
          <a:fillRef idx="0">
            <a:schemeClr val="dk1"/>
          </a:fillRef>
          <a:effectRef idx="0">
            <a:schemeClr val="dk1"/>
          </a:effectRef>
          <a:fontRef idx="minor">
            <a:schemeClr val="tx1"/>
          </a:fontRef>
        </p:style>
      </p:cxnSp>
      <p:sp>
        <p:nvSpPr>
          <p:cNvPr id="19" name="Shape 174"/>
          <p:cNvSpPr/>
          <p:nvPr/>
        </p:nvSpPr>
        <p:spPr>
          <a:xfrm>
            <a:off x="1991543" y="8317512"/>
            <a:ext cx="3303166" cy="7181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Source Sans Pro"/>
                <a:ea typeface="Source Sans Pro"/>
                <a:cs typeface="Source Sans Pro"/>
                <a:sym typeface="Source Sans Pro"/>
              </a:defRPr>
            </a:pPr>
            <a:r>
              <a:rPr lang="en-US" sz="4000" dirty="0" smtClean="0">
                <a:latin typeface="Lato Bold"/>
                <a:cs typeface="Lato Bold"/>
                <a:sym typeface="Source Sans Pro"/>
              </a:rPr>
              <a:t>MARCH 2016</a:t>
            </a:r>
            <a:endParaRPr sz="4000" dirty="0">
              <a:latin typeface="Lato Bold"/>
              <a:cs typeface="Lato Bold"/>
            </a:endParaRPr>
          </a:p>
        </p:txBody>
      </p:sp>
      <p:sp>
        <p:nvSpPr>
          <p:cNvPr id="22" name="Shape 174"/>
          <p:cNvSpPr/>
          <p:nvPr/>
        </p:nvSpPr>
        <p:spPr>
          <a:xfrm>
            <a:off x="1991543" y="10971187"/>
            <a:ext cx="11661585" cy="133369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spcAft>
                <a:spcPts val="600"/>
              </a:spcAft>
            </a:pPr>
            <a:r>
              <a:rPr lang="en-US" sz="4000" dirty="0">
                <a:latin typeface="Lato Bold"/>
                <a:cs typeface="Lato Bold"/>
              </a:rPr>
              <a:t>Making sense of the teacher recruitment </a:t>
            </a:r>
            <a:r>
              <a:rPr lang="en-US" sz="4000" dirty="0" smtClean="0">
                <a:latin typeface="Lato Bold"/>
                <a:cs typeface="Lato Bold"/>
              </a:rPr>
              <a:t>landscape for </a:t>
            </a:r>
            <a:r>
              <a:rPr lang="en-US" sz="4000" dirty="0">
                <a:latin typeface="Lato Bold"/>
                <a:cs typeface="Lato Bold"/>
              </a:rPr>
              <a:t>school leaders and department heads </a:t>
            </a:r>
          </a:p>
        </p:txBody>
      </p:sp>
      <p:pic>
        <p:nvPicPr>
          <p:cNvPr id="20" name="Picture 19"/>
          <p:cNvPicPr>
            <a:picLocks noChangeAspect="1"/>
          </p:cNvPicPr>
          <p:nvPr/>
        </p:nvPicPr>
        <p:blipFill rotWithShape="1">
          <a:blip r:embed="rId4"/>
          <a:srcRect r="-2310"/>
          <a:stretch/>
        </p:blipFill>
        <p:spPr>
          <a:xfrm>
            <a:off x="1991543" y="1435248"/>
            <a:ext cx="6462646" cy="2878026"/>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lkboard-02.jpg"/>
          <p:cNvPicPr>
            <a:picLocks noChangeAspect="1"/>
          </p:cNvPicPr>
          <p:nvPr/>
        </p:nvPicPr>
        <p:blipFill rotWithShape="1">
          <a:blip r:embed="rId3" cstate="print">
            <a:extLst>
              <a:ext uri="{28A0092B-C50C-407E-A947-70E740481C1C}">
                <a14:useLocalDpi xmlns:a14="http://schemas.microsoft.com/office/drawing/2010/main" val="0"/>
              </a:ext>
            </a:extLst>
          </a:blip>
          <a:srcRect b="13247"/>
          <a:stretch/>
        </p:blipFill>
        <p:spPr>
          <a:xfrm>
            <a:off x="0" y="0"/>
            <a:ext cx="24384000" cy="13716000"/>
          </a:xfrm>
          <a:prstGeom prst="rect">
            <a:avLst/>
          </a:prstGeom>
        </p:spPr>
      </p:pic>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hape 174"/>
          <p:cNvSpPr/>
          <p:nvPr/>
        </p:nvSpPr>
        <p:spPr>
          <a:xfrm>
            <a:off x="2939126" y="3840361"/>
            <a:ext cx="14151082" cy="425757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5400" dirty="0">
                <a:solidFill>
                  <a:schemeClr val="tx1"/>
                </a:solidFill>
                <a:latin typeface="Lato Light"/>
                <a:cs typeface="Lato Light"/>
              </a:rPr>
              <a:t>The TES Teacher Recruitment Index is based </a:t>
            </a:r>
            <a:r>
              <a:rPr lang="en-US" sz="5400" dirty="0" smtClean="0">
                <a:solidFill>
                  <a:schemeClr val="tx1"/>
                </a:solidFill>
                <a:latin typeface="Lato Light"/>
                <a:cs typeface="Lato Light"/>
              </a:rPr>
              <a:t/>
            </a:r>
            <a:br>
              <a:rPr lang="en-US" sz="5400" dirty="0" smtClean="0">
                <a:solidFill>
                  <a:schemeClr val="tx1"/>
                </a:solidFill>
                <a:latin typeface="Lato Light"/>
                <a:cs typeface="Lato Light"/>
              </a:rPr>
            </a:br>
            <a:r>
              <a:rPr lang="en-US" sz="5400" dirty="0" smtClean="0">
                <a:solidFill>
                  <a:schemeClr val="tx1"/>
                </a:solidFill>
                <a:latin typeface="Lato Light"/>
                <a:cs typeface="Lato Light"/>
              </a:rPr>
              <a:t>on </a:t>
            </a:r>
            <a:r>
              <a:rPr lang="en-US" sz="5400" dirty="0">
                <a:solidFill>
                  <a:schemeClr val="tx1"/>
                </a:solidFill>
                <a:latin typeface="Lato Light"/>
                <a:cs typeface="Lato Light"/>
              </a:rPr>
              <a:t>four years of data. It tracks trends in the changing ability of schools in England to recruit teachers. It is </a:t>
            </a:r>
            <a:r>
              <a:rPr lang="en-US" sz="5400" dirty="0" smtClean="0">
                <a:solidFill>
                  <a:schemeClr val="tx1"/>
                </a:solidFill>
                <a:latin typeface="Lato Light"/>
                <a:cs typeface="Lato Light"/>
              </a:rPr>
              <a:t>updated </a:t>
            </a:r>
            <a:r>
              <a:rPr lang="en-US" sz="5400" dirty="0">
                <a:solidFill>
                  <a:schemeClr val="tx1"/>
                </a:solidFill>
                <a:latin typeface="Lato Light"/>
                <a:cs typeface="Lato Light"/>
              </a:rPr>
              <a:t>with 5000 school interviews three times a year.</a:t>
            </a:r>
          </a:p>
        </p:txBody>
      </p:sp>
      <p:pic>
        <p:nvPicPr>
          <p:cNvPr id="24" name="Picture 23"/>
          <p:cNvPicPr>
            <a:picLocks noChangeAspect="1"/>
          </p:cNvPicPr>
          <p:nvPr/>
        </p:nvPicPr>
        <p:blipFill>
          <a:blip r:embed="rId4"/>
          <a:stretch>
            <a:fillRect/>
          </a:stretch>
        </p:blipFill>
        <p:spPr>
          <a:xfrm>
            <a:off x="0" y="13347167"/>
            <a:ext cx="24384001" cy="368833"/>
          </a:xfrm>
          <a:prstGeom prst="rect">
            <a:avLst/>
          </a:prstGeom>
        </p:spPr>
      </p:pic>
      <p:cxnSp>
        <p:nvCxnSpPr>
          <p:cNvPr id="7" name="Straight Connector 6"/>
          <p:cNvCxnSpPr/>
          <p:nvPr/>
        </p:nvCxnSpPr>
        <p:spPr>
          <a:xfrm>
            <a:off x="2939126" y="8454762"/>
            <a:ext cx="14151082" cy="0"/>
          </a:xfrm>
          <a:prstGeom prst="line">
            <a:avLst/>
          </a:prstGeom>
          <a:ln w="57150" cmpd="sng">
            <a:solidFill>
              <a:srgbClr val="E31E35"/>
            </a:solidFill>
            <a:prstDash val="solid"/>
          </a:ln>
        </p:spPr>
        <p:style>
          <a:lnRef idx="1">
            <a:schemeClr val="dk1"/>
          </a:lnRef>
          <a:fillRef idx="0">
            <a:schemeClr val="dk1"/>
          </a:fillRef>
          <a:effectRef idx="0">
            <a:schemeClr val="dk1"/>
          </a:effectRef>
          <a:fontRef idx="minor">
            <a:schemeClr val="tx1"/>
          </a:fontRef>
        </p:style>
      </p:cxnSp>
      <p:sp>
        <p:nvSpPr>
          <p:cNvPr id="8" name="Shape 174"/>
          <p:cNvSpPr/>
          <p:nvPr/>
        </p:nvSpPr>
        <p:spPr>
          <a:xfrm>
            <a:off x="2939126" y="8890680"/>
            <a:ext cx="14151082" cy="176458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5400" dirty="0" smtClean="0">
                <a:solidFill>
                  <a:schemeClr val="tx1"/>
                </a:solidFill>
                <a:latin typeface="Lato Light"/>
                <a:cs typeface="Lato Light"/>
              </a:rPr>
              <a:t>We hope the data in this report help to stimulate fruitful discussion among your team.</a:t>
            </a:r>
            <a:endParaRPr lang="en-US" sz="5400" dirty="0">
              <a:solidFill>
                <a:schemeClr val="tx1"/>
              </a:solidFill>
              <a:latin typeface="Lato Light"/>
              <a:cs typeface="Lato Light"/>
            </a:endParaRPr>
          </a:p>
        </p:txBody>
      </p:sp>
    </p:spTree>
    <p:extLst>
      <p:ext uri="{BB962C8B-B14F-4D97-AF65-F5344CB8AC3E}">
        <p14:creationId xmlns:p14="http://schemas.microsoft.com/office/powerpoint/2010/main" val="33132846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8" name="Picture 7"/>
          <p:cNvPicPr>
            <a:picLocks noChangeAspect="1"/>
          </p:cNvPicPr>
          <p:nvPr/>
        </p:nvPicPr>
        <p:blipFill>
          <a:blip r:embed="rId3"/>
          <a:stretch>
            <a:fillRect/>
          </a:stretch>
        </p:blipFill>
        <p:spPr>
          <a:xfrm>
            <a:off x="0" y="13347167"/>
            <a:ext cx="24384001" cy="368833"/>
          </a:xfrm>
          <a:prstGeom prst="rect">
            <a:avLst/>
          </a:prstGeom>
        </p:spPr>
      </p:pic>
      <p:sp>
        <p:nvSpPr>
          <p:cNvPr id="18" name="Shape 174"/>
          <p:cNvSpPr/>
          <p:nvPr/>
        </p:nvSpPr>
        <p:spPr>
          <a:xfrm>
            <a:off x="2493817" y="3710412"/>
            <a:ext cx="20320151" cy="776622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0" algn="l">
              <a:spcAft>
                <a:spcPts val="4200"/>
              </a:spcAft>
            </a:pPr>
            <a:r>
              <a:rPr lang="en-US" sz="3200" dirty="0" smtClean="0">
                <a:solidFill>
                  <a:schemeClr val="tx2">
                    <a:lumMod val="25000"/>
                  </a:schemeClr>
                </a:solidFill>
                <a:latin typeface="Lato Light"/>
                <a:cs typeface="Lato Light"/>
              </a:rPr>
              <a:t>There is growing recognition of teacher shortages</a:t>
            </a:r>
            <a:endParaRPr lang="en-US" sz="3200" dirty="0">
              <a:solidFill>
                <a:schemeClr val="tx2">
                  <a:lumMod val="25000"/>
                </a:schemeClr>
              </a:solidFill>
              <a:latin typeface="Lato Light"/>
              <a:cs typeface="Lato Light"/>
            </a:endParaRPr>
          </a:p>
          <a:p>
            <a:pPr lvl="0" algn="l">
              <a:spcAft>
                <a:spcPts val="4200"/>
              </a:spcAft>
            </a:pPr>
            <a:r>
              <a:rPr lang="en-US" sz="3200" dirty="0" smtClean="0">
                <a:solidFill>
                  <a:schemeClr val="tx2">
                    <a:lumMod val="25000"/>
                  </a:schemeClr>
                </a:solidFill>
                <a:latin typeface="Lato Light"/>
                <a:cs typeface="Lato Light"/>
              </a:rPr>
              <a:t>TES data shows recruitment was slightly easier in autu</a:t>
            </a:r>
            <a:r>
              <a:rPr lang="en-US" sz="3200" dirty="0" smtClean="0">
                <a:solidFill>
                  <a:schemeClr val="tx2">
                    <a:lumMod val="25000"/>
                  </a:schemeClr>
                </a:solidFill>
                <a:latin typeface="Lato Light"/>
                <a:cs typeface="Lato Light"/>
              </a:rPr>
              <a:t>mn 2015 than 2014</a:t>
            </a:r>
            <a:endParaRPr lang="en-US" sz="3200" dirty="0">
              <a:solidFill>
                <a:schemeClr val="tx2">
                  <a:lumMod val="25000"/>
                </a:schemeClr>
              </a:solidFill>
              <a:latin typeface="Lato Light"/>
              <a:cs typeface="Lato Light"/>
            </a:endParaRPr>
          </a:p>
          <a:p>
            <a:pPr lvl="0" algn="l">
              <a:spcAft>
                <a:spcPts val="4200"/>
              </a:spcAft>
            </a:pPr>
            <a:r>
              <a:rPr lang="en-US" sz="3200" dirty="0" smtClean="0">
                <a:solidFill>
                  <a:schemeClr val="tx2">
                    <a:lumMod val="25000"/>
                  </a:schemeClr>
                </a:solidFill>
                <a:latin typeface="Lato Light"/>
                <a:cs typeface="Lato Light"/>
              </a:rPr>
              <a:t>But in all subjects except art &amp; design and design technology, it is harder to recruit now than it was in 2012</a:t>
            </a:r>
          </a:p>
          <a:p>
            <a:pPr lvl="0" algn="l">
              <a:spcAft>
                <a:spcPts val="4200"/>
              </a:spcAft>
            </a:pPr>
            <a:r>
              <a:rPr lang="en-US" sz="3200" dirty="0" smtClean="0">
                <a:solidFill>
                  <a:schemeClr val="tx2">
                    <a:lumMod val="25000"/>
                  </a:schemeClr>
                </a:solidFill>
                <a:latin typeface="Lato Light"/>
                <a:cs typeface="Lato Light"/>
              </a:rPr>
              <a:t>Teachers in England don’t feel valued – 17.5 per cent said they were “certain” to quit teaching within three years</a:t>
            </a:r>
          </a:p>
          <a:p>
            <a:pPr lvl="0" algn="l">
              <a:spcAft>
                <a:spcPts val="4200"/>
              </a:spcAft>
            </a:pPr>
            <a:r>
              <a:rPr lang="en-US" sz="3200" dirty="0" smtClean="0">
                <a:solidFill>
                  <a:schemeClr val="tx2">
                    <a:lumMod val="25000"/>
                  </a:schemeClr>
                </a:solidFill>
                <a:latin typeface="Lato Light"/>
                <a:cs typeface="Lato Light"/>
              </a:rPr>
              <a:t>Talk of teacher shortages is self-perpetuating – 31.1 per cent of teachers said talk about a “recruitment crisis” made them feel more likely to leave the profession</a:t>
            </a:r>
            <a:endParaRPr lang="en-US" sz="3200" dirty="0" smtClean="0">
              <a:solidFill>
                <a:schemeClr val="tx2">
                  <a:lumMod val="25000"/>
                </a:schemeClr>
              </a:solidFill>
              <a:latin typeface="Lato Light"/>
              <a:cs typeface="Lato Light"/>
            </a:endParaRPr>
          </a:p>
          <a:p>
            <a:pPr lvl="0" algn="l">
              <a:spcAft>
                <a:spcPts val="4200"/>
              </a:spcAft>
            </a:pPr>
            <a:r>
              <a:rPr lang="en-US" sz="3200" dirty="0" smtClean="0">
                <a:solidFill>
                  <a:schemeClr val="tx2">
                    <a:lumMod val="25000"/>
                  </a:schemeClr>
                </a:solidFill>
                <a:latin typeface="Lato Light"/>
                <a:cs typeface="Lato Light"/>
              </a:rPr>
              <a:t>And yet teachers can break the cycle…two thirds of teachers say they would feel more optimistic if they were “treated as partners in the debate, rather than objects of discussion”</a:t>
            </a:r>
          </a:p>
          <a:p>
            <a:pPr lvl="0" algn="l">
              <a:spcAft>
                <a:spcPts val="4200"/>
              </a:spcAft>
            </a:pPr>
            <a:r>
              <a:rPr lang="en-US" sz="3200" b="1" dirty="0" smtClean="0">
                <a:solidFill>
                  <a:schemeClr val="tx2">
                    <a:lumMod val="25000"/>
                  </a:schemeClr>
                </a:solidFill>
                <a:latin typeface="Lato Regular" panose="020F0502020204030203" pitchFamily="34" charset="0"/>
                <a:cs typeface="Lato Medium"/>
              </a:rPr>
              <a:t>So </a:t>
            </a:r>
            <a:r>
              <a:rPr lang="en-US" sz="3200" b="1" dirty="0">
                <a:solidFill>
                  <a:schemeClr val="tx2">
                    <a:lumMod val="25000"/>
                  </a:schemeClr>
                </a:solidFill>
                <a:latin typeface="Lato Regular" panose="020F0502020204030203" pitchFamily="34" charset="0"/>
                <a:cs typeface="Lato Medium"/>
              </a:rPr>
              <a:t>how can we make sure we’re all involved </a:t>
            </a:r>
            <a:r>
              <a:rPr lang="en-US" sz="3200" b="1" dirty="0" smtClean="0">
                <a:solidFill>
                  <a:schemeClr val="tx2">
                    <a:lumMod val="25000"/>
                  </a:schemeClr>
                </a:solidFill>
                <a:latin typeface="Lato Regular" panose="020F0502020204030203" pitchFamily="34" charset="0"/>
                <a:cs typeface="Lato Medium"/>
              </a:rPr>
              <a:t>in the debate and </a:t>
            </a:r>
            <a:r>
              <a:rPr lang="en-US" sz="3200" b="1" dirty="0">
                <a:solidFill>
                  <a:schemeClr val="tx2">
                    <a:lumMod val="25000"/>
                  </a:schemeClr>
                </a:solidFill>
                <a:latin typeface="Lato Regular" panose="020F0502020204030203" pitchFamily="34" charset="0"/>
                <a:cs typeface="Lato Medium"/>
              </a:rPr>
              <a:t>finding </a:t>
            </a:r>
            <a:r>
              <a:rPr lang="en-US" sz="3200" b="1" dirty="0" smtClean="0">
                <a:solidFill>
                  <a:schemeClr val="tx2">
                    <a:lumMod val="25000"/>
                  </a:schemeClr>
                </a:solidFill>
                <a:latin typeface="Lato Regular" panose="020F0502020204030203" pitchFamily="34" charset="0"/>
                <a:cs typeface="Lato Medium"/>
              </a:rPr>
              <a:t>solutions together?</a:t>
            </a:r>
            <a:endParaRPr lang="en-US" sz="3200" b="1" dirty="0">
              <a:solidFill>
                <a:schemeClr val="tx2">
                  <a:lumMod val="25000"/>
                </a:schemeClr>
              </a:solidFill>
              <a:latin typeface="Lato Regular" panose="020F0502020204030203" pitchFamily="34" charset="0"/>
              <a:cs typeface="Lato Medium"/>
            </a:endParaRPr>
          </a:p>
        </p:txBody>
      </p:sp>
      <p:sp>
        <p:nvSpPr>
          <p:cNvPr id="23" name="Shape 174"/>
          <p:cNvSpPr/>
          <p:nvPr/>
        </p:nvSpPr>
        <p:spPr>
          <a:xfrm>
            <a:off x="1570032" y="726142"/>
            <a:ext cx="5863858" cy="77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Source Sans Pro"/>
                <a:ea typeface="Source Sans Pro"/>
                <a:cs typeface="Source Sans Pro"/>
                <a:sym typeface="Source Sans Pro"/>
              </a:defRPr>
            </a:pPr>
            <a:r>
              <a:rPr lang="en-US" sz="4400" dirty="0" smtClean="0">
                <a:solidFill>
                  <a:schemeClr val="tx2">
                    <a:lumMod val="25000"/>
                  </a:schemeClr>
                </a:solidFill>
                <a:latin typeface="Lato Bold"/>
                <a:cs typeface="Lato Bold"/>
                <a:sym typeface="Source Sans Pro"/>
              </a:rPr>
              <a:t>Spring 2016 Headlines</a:t>
            </a:r>
            <a:endParaRPr sz="4400" dirty="0">
              <a:solidFill>
                <a:schemeClr val="tx2">
                  <a:lumMod val="25000"/>
                </a:schemeClr>
              </a:solidFill>
              <a:latin typeface="Lato Bold"/>
              <a:cs typeface="Lato Bold"/>
            </a:endParaRPr>
          </a:p>
        </p:txBody>
      </p:sp>
      <p:pic>
        <p:nvPicPr>
          <p:cNvPr id="26" name="Picture 25"/>
          <p:cNvPicPr>
            <a:picLocks noChangeAspect="1"/>
          </p:cNvPicPr>
          <p:nvPr/>
        </p:nvPicPr>
        <p:blipFill>
          <a:blip r:embed="rId4"/>
          <a:stretch>
            <a:fillRect/>
          </a:stretch>
        </p:blipFill>
        <p:spPr>
          <a:xfrm>
            <a:off x="1588004" y="3677257"/>
            <a:ext cx="266891" cy="373645"/>
          </a:xfrm>
          <a:prstGeom prst="rect">
            <a:avLst/>
          </a:prstGeom>
        </p:spPr>
      </p:pic>
      <p:pic>
        <p:nvPicPr>
          <p:cNvPr id="27" name="Picture 26"/>
          <p:cNvPicPr>
            <a:picLocks noChangeAspect="1"/>
          </p:cNvPicPr>
          <p:nvPr/>
        </p:nvPicPr>
        <p:blipFill>
          <a:blip r:embed="rId5"/>
          <a:stretch>
            <a:fillRect/>
          </a:stretch>
        </p:blipFill>
        <p:spPr>
          <a:xfrm>
            <a:off x="1583511" y="4705137"/>
            <a:ext cx="266891" cy="373645"/>
          </a:xfrm>
          <a:prstGeom prst="rect">
            <a:avLst/>
          </a:prstGeom>
        </p:spPr>
      </p:pic>
      <p:pic>
        <p:nvPicPr>
          <p:cNvPr id="28" name="Picture 27"/>
          <p:cNvPicPr>
            <a:picLocks noChangeAspect="1"/>
          </p:cNvPicPr>
          <p:nvPr/>
        </p:nvPicPr>
        <p:blipFill>
          <a:blip r:embed="rId6"/>
          <a:stretch>
            <a:fillRect/>
          </a:stretch>
        </p:blipFill>
        <p:spPr>
          <a:xfrm>
            <a:off x="1579018" y="5717788"/>
            <a:ext cx="266891" cy="373645"/>
          </a:xfrm>
          <a:prstGeom prst="rect">
            <a:avLst/>
          </a:prstGeom>
        </p:spPr>
      </p:pic>
      <p:pic>
        <p:nvPicPr>
          <p:cNvPr id="29" name="Picture 28"/>
          <p:cNvPicPr>
            <a:picLocks noChangeAspect="1"/>
          </p:cNvPicPr>
          <p:nvPr/>
        </p:nvPicPr>
        <p:blipFill>
          <a:blip r:embed="rId7"/>
          <a:stretch>
            <a:fillRect/>
          </a:stretch>
        </p:blipFill>
        <p:spPr>
          <a:xfrm>
            <a:off x="1592496" y="6729937"/>
            <a:ext cx="266891" cy="373645"/>
          </a:xfrm>
          <a:prstGeom prst="rect">
            <a:avLst/>
          </a:prstGeom>
        </p:spPr>
      </p:pic>
      <p:pic>
        <p:nvPicPr>
          <p:cNvPr id="30" name="Picture 29"/>
          <p:cNvPicPr>
            <a:picLocks noChangeAspect="1"/>
          </p:cNvPicPr>
          <p:nvPr/>
        </p:nvPicPr>
        <p:blipFill>
          <a:blip r:embed="rId8"/>
          <a:stretch>
            <a:fillRect/>
          </a:stretch>
        </p:blipFill>
        <p:spPr>
          <a:xfrm>
            <a:off x="1574525" y="7746912"/>
            <a:ext cx="266891" cy="373645"/>
          </a:xfrm>
          <a:prstGeom prst="rect">
            <a:avLst/>
          </a:prstGeom>
        </p:spPr>
      </p:pic>
      <p:pic>
        <p:nvPicPr>
          <p:cNvPr id="31" name="Picture 30"/>
          <p:cNvPicPr>
            <a:picLocks noChangeAspect="1"/>
          </p:cNvPicPr>
          <p:nvPr/>
        </p:nvPicPr>
        <p:blipFill>
          <a:blip r:embed="rId9"/>
          <a:stretch>
            <a:fillRect/>
          </a:stretch>
        </p:blipFill>
        <p:spPr>
          <a:xfrm>
            <a:off x="1570032" y="9283859"/>
            <a:ext cx="266891" cy="373645"/>
          </a:xfrm>
          <a:prstGeom prst="rect">
            <a:avLst/>
          </a:prstGeom>
        </p:spPr>
      </p:pic>
      <p:pic>
        <p:nvPicPr>
          <p:cNvPr id="32" name="Picture 31"/>
          <p:cNvPicPr>
            <a:picLocks noChangeAspect="1"/>
          </p:cNvPicPr>
          <p:nvPr/>
        </p:nvPicPr>
        <p:blipFill>
          <a:blip r:embed="rId4"/>
          <a:stretch>
            <a:fillRect/>
          </a:stretch>
        </p:blipFill>
        <p:spPr>
          <a:xfrm>
            <a:off x="1588004" y="10769797"/>
            <a:ext cx="266891" cy="373645"/>
          </a:xfrm>
          <a:prstGeom prst="rect">
            <a:avLst/>
          </a:prstGeom>
        </p:spPr>
      </p:pic>
      <p:cxnSp>
        <p:nvCxnSpPr>
          <p:cNvPr id="14" name="Straight Connector 13"/>
          <p:cNvCxnSpPr/>
          <p:nvPr/>
        </p:nvCxnSpPr>
        <p:spPr>
          <a:xfrm>
            <a:off x="1570032" y="1876818"/>
            <a:ext cx="21243937" cy="0"/>
          </a:xfrm>
          <a:prstGeom prst="line">
            <a:avLst/>
          </a:prstGeom>
          <a:ln w="57150" cmpd="sng">
            <a:solidFill>
              <a:srgbClr val="E31E3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08726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8" name="Picture 7"/>
          <p:cNvPicPr>
            <a:picLocks noChangeAspect="1"/>
          </p:cNvPicPr>
          <p:nvPr/>
        </p:nvPicPr>
        <p:blipFill>
          <a:blip r:embed="rId3"/>
          <a:stretch>
            <a:fillRect/>
          </a:stretch>
        </p:blipFill>
        <p:spPr>
          <a:xfrm>
            <a:off x="0" y="13347167"/>
            <a:ext cx="24384001" cy="368833"/>
          </a:xfrm>
          <a:prstGeom prst="rect">
            <a:avLst/>
          </a:prstGeom>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1570032" y="4206255"/>
            <a:ext cx="13854695" cy="7987296"/>
          </a:xfrm>
          <a:prstGeom prst="rect">
            <a:avLst/>
          </a:prstGeom>
          <a:noFill/>
          <a:ln>
            <a:noFill/>
          </a:ln>
        </p:spPr>
      </p:pic>
      <p:sp>
        <p:nvSpPr>
          <p:cNvPr id="20" name="Shape 174"/>
          <p:cNvSpPr/>
          <p:nvPr/>
        </p:nvSpPr>
        <p:spPr>
          <a:xfrm>
            <a:off x="1570032" y="726142"/>
            <a:ext cx="21243937" cy="213391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a:latin typeface="Source Sans Pro"/>
                <a:ea typeface="Source Sans Pro"/>
                <a:cs typeface="Source Sans Pro"/>
                <a:sym typeface="Source Sans Pro"/>
              </a:defRPr>
            </a:pPr>
            <a:r>
              <a:rPr lang="en-US" sz="4400" dirty="0">
                <a:solidFill>
                  <a:schemeClr val="tx2">
                    <a:lumMod val="25000"/>
                  </a:schemeClr>
                </a:solidFill>
                <a:latin typeface="Lato Bold"/>
                <a:cs typeface="Lato Bold"/>
              </a:rPr>
              <a:t>It is important to understand that different schools are facing different recruitment issues. The TES Index provides a regional breakdown showing how the situation varies across regions and years.</a:t>
            </a:r>
            <a:endParaRPr sz="4400" dirty="0">
              <a:solidFill>
                <a:schemeClr val="tx2">
                  <a:lumMod val="25000"/>
                </a:schemeClr>
              </a:solidFill>
              <a:latin typeface="Lato Bold"/>
              <a:cs typeface="Lato Bold"/>
            </a:endParaRPr>
          </a:p>
        </p:txBody>
      </p:sp>
      <p:cxnSp>
        <p:nvCxnSpPr>
          <p:cNvPr id="21" name="Straight Connector 20"/>
          <p:cNvCxnSpPr/>
          <p:nvPr/>
        </p:nvCxnSpPr>
        <p:spPr>
          <a:xfrm>
            <a:off x="1570032" y="3239182"/>
            <a:ext cx="21243937" cy="0"/>
          </a:xfrm>
          <a:prstGeom prst="line">
            <a:avLst/>
          </a:prstGeom>
          <a:ln w="57150" cmpd="sng">
            <a:solidFill>
              <a:srgbClr val="E31E35"/>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17753060" y="4365015"/>
            <a:ext cx="5060908" cy="5078313"/>
          </a:xfrm>
          <a:prstGeom prst="rect">
            <a:avLst/>
          </a:prstGeom>
        </p:spPr>
        <p:txBody>
          <a:bodyPr wrap="square">
            <a:spAutoFit/>
          </a:bodyPr>
          <a:lstStyle/>
          <a:p>
            <a:pPr lvl="0" algn="l">
              <a:spcAft>
                <a:spcPts val="4200"/>
              </a:spcAft>
            </a:pPr>
            <a:r>
              <a:rPr lang="en-US" sz="5400" b="1" dirty="0" smtClean="0">
                <a:solidFill>
                  <a:schemeClr val="tx2">
                    <a:lumMod val="25000"/>
                  </a:schemeClr>
                </a:solidFill>
                <a:latin typeface="Lato Regular" panose="020F0502020204030203" pitchFamily="34" charset="0"/>
                <a:cs typeface="Lato Medium"/>
              </a:rPr>
              <a:t>How do we feel we are doing against the average for our region?</a:t>
            </a:r>
            <a:endParaRPr lang="en-US" sz="5400" b="1" dirty="0">
              <a:solidFill>
                <a:schemeClr val="tx2">
                  <a:lumMod val="25000"/>
                </a:schemeClr>
              </a:solidFill>
              <a:latin typeface="Lato Regular" panose="020F0502020204030203" pitchFamily="34" charset="0"/>
              <a:cs typeface="Lato Medium"/>
            </a:endParaRPr>
          </a:p>
        </p:txBody>
      </p:sp>
      <p:pic>
        <p:nvPicPr>
          <p:cNvPr id="9" name="Picture 8"/>
          <p:cNvPicPr>
            <a:picLocks noChangeAspect="1"/>
          </p:cNvPicPr>
          <p:nvPr/>
        </p:nvPicPr>
        <p:blipFill>
          <a:blip r:embed="rId5"/>
          <a:stretch>
            <a:fillRect/>
          </a:stretch>
        </p:blipFill>
        <p:spPr>
          <a:xfrm>
            <a:off x="16977350" y="4206255"/>
            <a:ext cx="511133" cy="715582"/>
          </a:xfrm>
          <a:prstGeom prst="rect">
            <a:avLst/>
          </a:prstGeom>
        </p:spPr>
      </p:pic>
    </p:spTree>
    <p:extLst>
      <p:ext uri="{BB962C8B-B14F-4D97-AF65-F5344CB8AC3E}">
        <p14:creationId xmlns:p14="http://schemas.microsoft.com/office/powerpoint/2010/main" val="29492478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8" name="Picture 7"/>
          <p:cNvPicPr>
            <a:picLocks noChangeAspect="1"/>
          </p:cNvPicPr>
          <p:nvPr/>
        </p:nvPicPr>
        <p:blipFill>
          <a:blip r:embed="rId3"/>
          <a:stretch>
            <a:fillRect/>
          </a:stretch>
        </p:blipFill>
        <p:spPr>
          <a:xfrm>
            <a:off x="0" y="13347167"/>
            <a:ext cx="24384001" cy="368833"/>
          </a:xfrm>
          <a:prstGeom prst="rect">
            <a:avLst/>
          </a:prstGeom>
        </p:spPr>
      </p:pic>
      <p:sp>
        <p:nvSpPr>
          <p:cNvPr id="20" name="Shape 174"/>
          <p:cNvSpPr/>
          <p:nvPr/>
        </p:nvSpPr>
        <p:spPr>
          <a:xfrm>
            <a:off x="1570032" y="726141"/>
            <a:ext cx="21243937" cy="213391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4400" dirty="0">
                <a:solidFill>
                  <a:schemeClr val="tx2">
                    <a:lumMod val="25000"/>
                  </a:schemeClr>
                </a:solidFill>
                <a:latin typeface="Lato Bold"/>
                <a:cs typeface="Lato Bold"/>
              </a:rPr>
              <a:t>Similarly, different departments are facing different issues, with recruitment difficulties more likely in some subject disciplines than others. The TES Index shows these variations across subjects and years. </a:t>
            </a:r>
          </a:p>
        </p:txBody>
      </p:sp>
      <p:cxnSp>
        <p:nvCxnSpPr>
          <p:cNvPr id="21" name="Straight Connector 20"/>
          <p:cNvCxnSpPr/>
          <p:nvPr/>
        </p:nvCxnSpPr>
        <p:spPr>
          <a:xfrm>
            <a:off x="1570032" y="3239182"/>
            <a:ext cx="21243937" cy="0"/>
          </a:xfrm>
          <a:prstGeom prst="line">
            <a:avLst/>
          </a:prstGeom>
          <a:ln w="57150" cmpd="sng">
            <a:solidFill>
              <a:srgbClr val="E31E35"/>
            </a:solidFill>
          </a:ln>
        </p:spPr>
        <p:style>
          <a:lnRef idx="1">
            <a:schemeClr val="dk1"/>
          </a:lnRef>
          <a:fillRef idx="0">
            <a:schemeClr val="dk1"/>
          </a:fillRef>
          <a:effectRef idx="0">
            <a:schemeClr val="dk1"/>
          </a:effectRef>
          <a:fontRef idx="minor">
            <a:schemeClr val="tx1"/>
          </a:fontRef>
        </p:style>
      </p:cxn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570031" y="4188603"/>
            <a:ext cx="13984255" cy="8049017"/>
          </a:xfrm>
          <a:prstGeom prst="rect">
            <a:avLst/>
          </a:prstGeom>
          <a:noFill/>
          <a:ln>
            <a:noFill/>
          </a:ln>
        </p:spPr>
      </p:pic>
      <p:sp>
        <p:nvSpPr>
          <p:cNvPr id="7" name="Rectangle 6"/>
          <p:cNvSpPr/>
          <p:nvPr/>
        </p:nvSpPr>
        <p:spPr>
          <a:xfrm>
            <a:off x="17753060" y="4365015"/>
            <a:ext cx="5060910" cy="6740306"/>
          </a:xfrm>
          <a:prstGeom prst="rect">
            <a:avLst/>
          </a:prstGeom>
        </p:spPr>
        <p:txBody>
          <a:bodyPr wrap="square">
            <a:spAutoFit/>
          </a:bodyPr>
          <a:lstStyle/>
          <a:p>
            <a:pPr lvl="0" algn="l">
              <a:spcAft>
                <a:spcPts val="4200"/>
              </a:spcAft>
            </a:pPr>
            <a:r>
              <a:rPr lang="en-US" sz="5400" b="1" dirty="0" smtClean="0">
                <a:solidFill>
                  <a:schemeClr val="tx2">
                    <a:lumMod val="25000"/>
                  </a:schemeClr>
                </a:solidFill>
                <a:latin typeface="Lato Regular" panose="020F0502020204030203" pitchFamily="34" charset="0"/>
                <a:cs typeface="Lato Medium"/>
              </a:rPr>
              <a:t>How do we feel our departments are faring against the average for each subject discipline?</a:t>
            </a:r>
            <a:endParaRPr lang="en-US" sz="5400" b="1" dirty="0">
              <a:solidFill>
                <a:schemeClr val="tx2">
                  <a:lumMod val="25000"/>
                </a:schemeClr>
              </a:solidFill>
              <a:latin typeface="Lato Regular" panose="020F0502020204030203" pitchFamily="34" charset="0"/>
              <a:cs typeface="Lato Medium"/>
            </a:endParaRPr>
          </a:p>
        </p:txBody>
      </p:sp>
      <p:pic>
        <p:nvPicPr>
          <p:cNvPr id="10" name="Picture 9"/>
          <p:cNvPicPr>
            <a:picLocks noChangeAspect="1"/>
          </p:cNvPicPr>
          <p:nvPr/>
        </p:nvPicPr>
        <p:blipFill>
          <a:blip r:embed="rId5"/>
          <a:stretch>
            <a:fillRect/>
          </a:stretch>
        </p:blipFill>
        <p:spPr>
          <a:xfrm>
            <a:off x="16977350" y="4206255"/>
            <a:ext cx="511133" cy="715582"/>
          </a:xfrm>
          <a:prstGeom prst="rect">
            <a:avLst/>
          </a:prstGeom>
        </p:spPr>
      </p:pic>
    </p:spTree>
    <p:extLst>
      <p:ext uri="{BB962C8B-B14F-4D97-AF65-F5344CB8AC3E}">
        <p14:creationId xmlns:p14="http://schemas.microsoft.com/office/powerpoint/2010/main" val="29739374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lkboard-02.jpg"/>
          <p:cNvPicPr>
            <a:picLocks noChangeAspect="1"/>
          </p:cNvPicPr>
          <p:nvPr/>
        </p:nvPicPr>
        <p:blipFill rotWithShape="1">
          <a:blip r:embed="rId3" cstate="print">
            <a:extLst>
              <a:ext uri="{28A0092B-C50C-407E-A947-70E740481C1C}">
                <a14:useLocalDpi xmlns:a14="http://schemas.microsoft.com/office/drawing/2010/main" val="0"/>
              </a:ext>
            </a:extLst>
          </a:blip>
          <a:srcRect b="13247"/>
          <a:stretch/>
        </p:blipFill>
        <p:spPr>
          <a:xfrm>
            <a:off x="0" y="0"/>
            <a:ext cx="24384000" cy="13716000"/>
          </a:xfrm>
          <a:prstGeom prst="rect">
            <a:avLst/>
          </a:prstGeom>
        </p:spPr>
      </p:pic>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8" name="Picture 7"/>
          <p:cNvPicPr>
            <a:picLocks noChangeAspect="1"/>
          </p:cNvPicPr>
          <p:nvPr/>
        </p:nvPicPr>
        <p:blipFill>
          <a:blip r:embed="rId4"/>
          <a:stretch>
            <a:fillRect/>
          </a:stretch>
        </p:blipFill>
        <p:spPr>
          <a:xfrm>
            <a:off x="0" y="13347167"/>
            <a:ext cx="24384001" cy="368833"/>
          </a:xfrm>
          <a:prstGeom prst="rect">
            <a:avLst/>
          </a:prstGeom>
        </p:spPr>
      </p:pic>
      <p:sp>
        <p:nvSpPr>
          <p:cNvPr id="18" name="Shape 174"/>
          <p:cNvSpPr/>
          <p:nvPr/>
        </p:nvSpPr>
        <p:spPr>
          <a:xfrm>
            <a:off x="2493819" y="4061716"/>
            <a:ext cx="13548286" cy="755078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lvl="1" indent="0" algn="l"/>
            <a:r>
              <a:rPr lang="en-US" sz="4400" dirty="0">
                <a:solidFill>
                  <a:schemeClr val="tx1"/>
                </a:solidFill>
                <a:latin typeface="Lato Light"/>
                <a:cs typeface="Lato Light"/>
              </a:rPr>
              <a:t>Embracing flexible working </a:t>
            </a:r>
            <a:r>
              <a:rPr lang="en-US" sz="4400" dirty="0" smtClean="0">
                <a:solidFill>
                  <a:schemeClr val="tx1"/>
                </a:solidFill>
                <a:latin typeface="Lato Light"/>
                <a:cs typeface="Lato Light"/>
              </a:rPr>
              <a:t>practices</a:t>
            </a:r>
            <a:endParaRPr lang="en-US" sz="4400" dirty="0">
              <a:solidFill>
                <a:schemeClr val="tx1"/>
              </a:solidFill>
              <a:latin typeface="Lato Light"/>
              <a:cs typeface="Lato Light"/>
            </a:endParaRPr>
          </a:p>
          <a:p>
            <a:pPr lvl="1" indent="0" algn="l"/>
            <a:endParaRPr lang="en-US" sz="4400" dirty="0">
              <a:solidFill>
                <a:schemeClr val="tx1"/>
              </a:solidFill>
              <a:latin typeface="Lato Light"/>
              <a:cs typeface="Lato Light"/>
            </a:endParaRPr>
          </a:p>
          <a:p>
            <a:pPr lvl="1" indent="0" algn="l"/>
            <a:r>
              <a:rPr lang="en-US" sz="4400" dirty="0">
                <a:solidFill>
                  <a:schemeClr val="tx1"/>
                </a:solidFill>
                <a:latin typeface="Lato Light"/>
                <a:cs typeface="Lato Light"/>
              </a:rPr>
              <a:t>Better understanding of recent </a:t>
            </a:r>
            <a:r>
              <a:rPr lang="en-US" sz="4400" dirty="0" smtClean="0">
                <a:solidFill>
                  <a:schemeClr val="tx1"/>
                </a:solidFill>
                <a:latin typeface="Lato Light"/>
                <a:cs typeface="Lato Light"/>
              </a:rPr>
              <a:t>graduates</a:t>
            </a:r>
            <a:endParaRPr lang="en-US" sz="4400" dirty="0">
              <a:solidFill>
                <a:schemeClr val="tx1"/>
              </a:solidFill>
              <a:latin typeface="Lato Light"/>
              <a:cs typeface="Lato Light"/>
            </a:endParaRPr>
          </a:p>
          <a:p>
            <a:pPr lvl="1" indent="0" algn="l"/>
            <a:endParaRPr lang="en-US" sz="4400" dirty="0">
              <a:solidFill>
                <a:schemeClr val="tx1"/>
              </a:solidFill>
              <a:latin typeface="Lato Light"/>
              <a:cs typeface="Lato Light"/>
            </a:endParaRPr>
          </a:p>
          <a:p>
            <a:pPr lvl="1" indent="0" algn="l"/>
            <a:r>
              <a:rPr lang="en-US" sz="4400" dirty="0">
                <a:solidFill>
                  <a:schemeClr val="tx1"/>
                </a:solidFill>
                <a:latin typeface="Lato Light"/>
                <a:cs typeface="Lato Light"/>
              </a:rPr>
              <a:t>Better management of recruitment </a:t>
            </a:r>
            <a:r>
              <a:rPr lang="en-US" sz="4400" dirty="0" smtClean="0">
                <a:solidFill>
                  <a:schemeClr val="tx1"/>
                </a:solidFill>
                <a:latin typeface="Lato Light"/>
                <a:cs typeface="Lato Light"/>
              </a:rPr>
              <a:t>budgets</a:t>
            </a:r>
            <a:endParaRPr lang="en-US" sz="4400" dirty="0">
              <a:solidFill>
                <a:schemeClr val="tx1"/>
              </a:solidFill>
              <a:latin typeface="Lato Light"/>
              <a:cs typeface="Lato Light"/>
            </a:endParaRPr>
          </a:p>
          <a:p>
            <a:pPr lvl="1" indent="0" algn="l"/>
            <a:endParaRPr lang="en-US" sz="4400" dirty="0">
              <a:solidFill>
                <a:schemeClr val="tx1"/>
              </a:solidFill>
              <a:latin typeface="Lato Light"/>
              <a:cs typeface="Lato Light"/>
            </a:endParaRPr>
          </a:p>
          <a:p>
            <a:pPr lvl="1" indent="0" algn="l"/>
            <a:r>
              <a:rPr lang="en-US" sz="4400" dirty="0">
                <a:solidFill>
                  <a:schemeClr val="tx1"/>
                </a:solidFill>
                <a:latin typeface="Lato Light"/>
                <a:cs typeface="Lato Light"/>
              </a:rPr>
              <a:t>Don’t let teachers leave in the first </a:t>
            </a:r>
            <a:r>
              <a:rPr lang="en-US" sz="4400" dirty="0" smtClean="0">
                <a:solidFill>
                  <a:schemeClr val="tx1"/>
                </a:solidFill>
                <a:latin typeface="Lato Light"/>
                <a:cs typeface="Lato Light"/>
              </a:rPr>
              <a:t>place</a:t>
            </a:r>
            <a:endParaRPr lang="en-US" sz="4400" dirty="0">
              <a:solidFill>
                <a:schemeClr val="tx1"/>
              </a:solidFill>
              <a:latin typeface="Lato Light"/>
              <a:cs typeface="Lato Light"/>
            </a:endParaRPr>
          </a:p>
          <a:p>
            <a:pPr lvl="1" indent="0" algn="l"/>
            <a:endParaRPr lang="en-US" sz="4400" dirty="0">
              <a:solidFill>
                <a:schemeClr val="tx1"/>
              </a:solidFill>
              <a:latin typeface="Lato Light"/>
              <a:cs typeface="Lato Light"/>
            </a:endParaRPr>
          </a:p>
          <a:p>
            <a:pPr lvl="1" indent="0" algn="l"/>
            <a:r>
              <a:rPr lang="en-US" sz="4400" dirty="0">
                <a:solidFill>
                  <a:schemeClr val="tx1"/>
                </a:solidFill>
                <a:latin typeface="Lato Light"/>
                <a:cs typeface="Lato Light"/>
              </a:rPr>
              <a:t>The value of alumni </a:t>
            </a:r>
            <a:r>
              <a:rPr lang="en-US" sz="4400" dirty="0" smtClean="0">
                <a:solidFill>
                  <a:schemeClr val="tx1"/>
                </a:solidFill>
                <a:latin typeface="Lato Light"/>
                <a:cs typeface="Lato Light"/>
              </a:rPr>
              <a:t>networks</a:t>
            </a:r>
            <a:endParaRPr lang="en-US" sz="4400" dirty="0">
              <a:solidFill>
                <a:schemeClr val="tx1"/>
              </a:solidFill>
              <a:latin typeface="Lato Light"/>
              <a:cs typeface="Lato Light"/>
            </a:endParaRPr>
          </a:p>
          <a:p>
            <a:pPr lvl="1" indent="0" algn="l"/>
            <a:endParaRPr lang="en-US" sz="4400" dirty="0">
              <a:solidFill>
                <a:schemeClr val="tx1"/>
              </a:solidFill>
              <a:latin typeface="Lato Light"/>
              <a:cs typeface="Lato Light"/>
            </a:endParaRPr>
          </a:p>
          <a:p>
            <a:pPr lvl="1" indent="0" algn="l"/>
            <a:r>
              <a:rPr lang="en-US" sz="4400" dirty="0">
                <a:solidFill>
                  <a:schemeClr val="tx1"/>
                </a:solidFill>
                <a:latin typeface="Lato Regular" panose="020F0502020204030203" pitchFamily="34" charset="0"/>
                <a:cs typeface="Lato Medium" panose="020F0602020204030203" pitchFamily="34" charset="0"/>
              </a:rPr>
              <a:t>More drastic action!</a:t>
            </a:r>
          </a:p>
        </p:txBody>
      </p:sp>
      <p:pic>
        <p:nvPicPr>
          <p:cNvPr id="26" name="Picture 25"/>
          <p:cNvPicPr>
            <a:picLocks noChangeAspect="1"/>
          </p:cNvPicPr>
          <p:nvPr/>
        </p:nvPicPr>
        <p:blipFill>
          <a:blip r:embed="rId5"/>
          <a:stretch>
            <a:fillRect/>
          </a:stretch>
        </p:blipFill>
        <p:spPr>
          <a:xfrm>
            <a:off x="1588004" y="4334084"/>
            <a:ext cx="266891" cy="373645"/>
          </a:xfrm>
          <a:prstGeom prst="rect">
            <a:avLst/>
          </a:prstGeom>
        </p:spPr>
      </p:pic>
      <p:pic>
        <p:nvPicPr>
          <p:cNvPr id="27" name="Picture 26"/>
          <p:cNvPicPr>
            <a:picLocks noChangeAspect="1"/>
          </p:cNvPicPr>
          <p:nvPr/>
        </p:nvPicPr>
        <p:blipFill>
          <a:blip r:embed="rId6"/>
          <a:stretch>
            <a:fillRect/>
          </a:stretch>
        </p:blipFill>
        <p:spPr>
          <a:xfrm>
            <a:off x="1583511" y="5676759"/>
            <a:ext cx="266891" cy="373645"/>
          </a:xfrm>
          <a:prstGeom prst="rect">
            <a:avLst/>
          </a:prstGeom>
        </p:spPr>
      </p:pic>
      <p:pic>
        <p:nvPicPr>
          <p:cNvPr id="28" name="Picture 27"/>
          <p:cNvPicPr>
            <a:picLocks noChangeAspect="1"/>
          </p:cNvPicPr>
          <p:nvPr/>
        </p:nvPicPr>
        <p:blipFill>
          <a:blip r:embed="rId7"/>
          <a:stretch>
            <a:fillRect/>
          </a:stretch>
        </p:blipFill>
        <p:spPr>
          <a:xfrm>
            <a:off x="1579018" y="7019434"/>
            <a:ext cx="266891" cy="373645"/>
          </a:xfrm>
          <a:prstGeom prst="rect">
            <a:avLst/>
          </a:prstGeom>
        </p:spPr>
      </p:pic>
      <p:pic>
        <p:nvPicPr>
          <p:cNvPr id="29" name="Picture 28"/>
          <p:cNvPicPr>
            <a:picLocks noChangeAspect="1"/>
          </p:cNvPicPr>
          <p:nvPr/>
        </p:nvPicPr>
        <p:blipFill>
          <a:blip r:embed="rId8"/>
          <a:stretch>
            <a:fillRect/>
          </a:stretch>
        </p:blipFill>
        <p:spPr>
          <a:xfrm>
            <a:off x="1592496" y="8362109"/>
            <a:ext cx="266891" cy="373645"/>
          </a:xfrm>
          <a:prstGeom prst="rect">
            <a:avLst/>
          </a:prstGeom>
        </p:spPr>
      </p:pic>
      <p:pic>
        <p:nvPicPr>
          <p:cNvPr id="30" name="Picture 29"/>
          <p:cNvPicPr>
            <a:picLocks noChangeAspect="1"/>
          </p:cNvPicPr>
          <p:nvPr/>
        </p:nvPicPr>
        <p:blipFill>
          <a:blip r:embed="rId9"/>
          <a:stretch>
            <a:fillRect/>
          </a:stretch>
        </p:blipFill>
        <p:spPr>
          <a:xfrm>
            <a:off x="1574525" y="9704784"/>
            <a:ext cx="266891" cy="373645"/>
          </a:xfrm>
          <a:prstGeom prst="rect">
            <a:avLst/>
          </a:prstGeom>
        </p:spPr>
      </p:pic>
      <p:sp>
        <p:nvSpPr>
          <p:cNvPr id="16" name="Shape 174"/>
          <p:cNvSpPr/>
          <p:nvPr/>
        </p:nvSpPr>
        <p:spPr>
          <a:xfrm>
            <a:off x="1570033" y="726140"/>
            <a:ext cx="19511967" cy="213391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4400" dirty="0">
                <a:latin typeface="Lato Bold"/>
                <a:cs typeface="Lato Bold"/>
              </a:rPr>
              <a:t>Through our work with thousands of schools and school leaders, </a:t>
            </a:r>
            <a:r>
              <a:rPr lang="en-US" sz="4400" dirty="0" smtClean="0">
                <a:latin typeface="Lato Bold"/>
                <a:cs typeface="Lato Bold"/>
              </a:rPr>
              <a:t/>
            </a:r>
            <a:br>
              <a:rPr lang="en-US" sz="4400" dirty="0" smtClean="0">
                <a:latin typeface="Lato Bold"/>
                <a:cs typeface="Lato Bold"/>
              </a:rPr>
            </a:br>
            <a:r>
              <a:rPr lang="en-US" sz="4400" dirty="0" smtClean="0">
                <a:latin typeface="Lato Bold"/>
                <a:cs typeface="Lato Bold"/>
              </a:rPr>
              <a:t>we </a:t>
            </a:r>
            <a:r>
              <a:rPr lang="en-US" sz="4400" dirty="0">
                <a:latin typeface="Lato Bold"/>
                <a:cs typeface="Lato Bold"/>
              </a:rPr>
              <a:t>are aware of a wide range of school management responses </a:t>
            </a:r>
            <a:r>
              <a:rPr lang="en-US" sz="4400" dirty="0" smtClean="0">
                <a:latin typeface="Lato Bold"/>
                <a:cs typeface="Lato Bold"/>
              </a:rPr>
              <a:t/>
            </a:r>
            <a:br>
              <a:rPr lang="en-US" sz="4400" dirty="0" smtClean="0">
                <a:latin typeface="Lato Bold"/>
                <a:cs typeface="Lato Bold"/>
              </a:rPr>
            </a:br>
            <a:r>
              <a:rPr lang="en-US" sz="4400" dirty="0" smtClean="0">
                <a:latin typeface="Lato Bold"/>
                <a:cs typeface="Lato Bold"/>
              </a:rPr>
              <a:t>being </a:t>
            </a:r>
            <a:r>
              <a:rPr lang="en-US" sz="4400" dirty="0">
                <a:latin typeface="Lato Bold"/>
                <a:cs typeface="Lato Bold"/>
              </a:rPr>
              <a:t>advocated or tested: </a:t>
            </a:r>
          </a:p>
        </p:txBody>
      </p:sp>
      <p:cxnSp>
        <p:nvCxnSpPr>
          <p:cNvPr id="19" name="Straight Connector 18"/>
          <p:cNvCxnSpPr/>
          <p:nvPr/>
        </p:nvCxnSpPr>
        <p:spPr>
          <a:xfrm>
            <a:off x="1570032" y="2959782"/>
            <a:ext cx="21243937" cy="0"/>
          </a:xfrm>
          <a:prstGeom prst="line">
            <a:avLst/>
          </a:prstGeom>
          <a:ln w="57150" cmpd="sng">
            <a:solidFill>
              <a:srgbClr val="E31E35"/>
            </a:solidFill>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10"/>
          <a:stretch>
            <a:fillRect/>
          </a:stretch>
        </p:blipFill>
        <p:spPr>
          <a:xfrm>
            <a:off x="1570032" y="11047458"/>
            <a:ext cx="266891" cy="373645"/>
          </a:xfrm>
          <a:prstGeom prst="rect">
            <a:avLst/>
          </a:prstGeom>
        </p:spPr>
      </p:pic>
    </p:spTree>
    <p:extLst>
      <p:ext uri="{BB962C8B-B14F-4D97-AF65-F5344CB8AC3E}">
        <p14:creationId xmlns:p14="http://schemas.microsoft.com/office/powerpoint/2010/main" val="251310822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16"/>
            <a:ext cx="24384001" cy="13696167"/>
          </a:xfrm>
          <a:prstGeom prst="rect">
            <a:avLst/>
          </a:prstGeom>
        </p:spPr>
      </p:pic>
      <p:sp>
        <p:nvSpPr>
          <p:cNvPr id="10" name="TextBox 9"/>
          <p:cNvSpPr txBox="1"/>
          <p:nvPr/>
        </p:nvSpPr>
        <p:spPr>
          <a:xfrm>
            <a:off x="9168198" y="15551512"/>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5" name="TextBox 14"/>
          <p:cNvSpPr txBox="1"/>
          <p:nvPr/>
        </p:nvSpPr>
        <p:spPr>
          <a:xfrm>
            <a:off x="5761097" y="15737387"/>
            <a:ext cx="10259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Shape 174"/>
          <p:cNvSpPr/>
          <p:nvPr/>
        </p:nvSpPr>
        <p:spPr>
          <a:xfrm>
            <a:off x="1991543" y="3158416"/>
            <a:ext cx="9870257" cy="256480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4000" dirty="0">
                <a:solidFill>
                  <a:schemeClr val="tx1"/>
                </a:solidFill>
                <a:latin typeface="Lato Bold"/>
                <a:cs typeface="Lato Bold"/>
              </a:rPr>
              <a:t>For more information on the TES Teacher Recruitment Index or to discuss ways to get value from your school recruitment budget,  please contact:</a:t>
            </a:r>
          </a:p>
        </p:txBody>
      </p:sp>
      <p:cxnSp>
        <p:nvCxnSpPr>
          <p:cNvPr id="17" name="Straight Connector 16"/>
          <p:cNvCxnSpPr/>
          <p:nvPr/>
        </p:nvCxnSpPr>
        <p:spPr>
          <a:xfrm>
            <a:off x="1991543" y="6295469"/>
            <a:ext cx="9870257" cy="0"/>
          </a:xfrm>
          <a:prstGeom prst="line">
            <a:avLst/>
          </a:prstGeom>
          <a:ln w="57150" cmpd="sng">
            <a:solidFill>
              <a:srgbClr val="E31E35"/>
            </a:solidFill>
            <a:prstDash val="solid"/>
          </a:ln>
        </p:spPr>
        <p:style>
          <a:lnRef idx="1">
            <a:schemeClr val="dk1"/>
          </a:lnRef>
          <a:fillRef idx="0">
            <a:schemeClr val="dk1"/>
          </a:fillRef>
          <a:effectRef idx="0">
            <a:schemeClr val="dk1"/>
          </a:effectRef>
          <a:fontRef idx="minor">
            <a:schemeClr val="tx1"/>
          </a:fontRef>
        </p:style>
      </p:cxnSp>
      <p:sp>
        <p:nvSpPr>
          <p:cNvPr id="22" name="Shape 174"/>
          <p:cNvSpPr/>
          <p:nvPr/>
        </p:nvSpPr>
        <p:spPr>
          <a:xfrm>
            <a:off x="1991543" y="6823519"/>
            <a:ext cx="7982978" cy="256480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r>
              <a:rPr lang="en-US" sz="4000" dirty="0" err="1">
                <a:latin typeface="Lato Light"/>
                <a:cs typeface="Lato Light"/>
              </a:rPr>
              <a:t>jobs@</a:t>
            </a:r>
            <a:r>
              <a:rPr lang="en-US" sz="4000" dirty="0" err="1" smtClean="0">
                <a:latin typeface="Lato Light"/>
                <a:cs typeface="Lato Light"/>
              </a:rPr>
              <a:t>tesglobal.com</a:t>
            </a:r>
            <a:endParaRPr lang="en-US" sz="4000" dirty="0" smtClean="0">
              <a:latin typeface="Lato Light"/>
              <a:cs typeface="Lato Light"/>
            </a:endParaRPr>
          </a:p>
          <a:p>
            <a:pPr algn="l"/>
            <a:endParaRPr lang="en-US" sz="4000" dirty="0" smtClean="0">
              <a:latin typeface="Lato Light"/>
              <a:cs typeface="Lato Light"/>
            </a:endParaRPr>
          </a:p>
          <a:p>
            <a:pPr algn="l"/>
            <a:r>
              <a:rPr lang="en-US" sz="4000" dirty="0" smtClean="0">
                <a:latin typeface="Lato Light"/>
                <a:cs typeface="Lato Light"/>
              </a:rPr>
              <a:t>+44 (0)20 3194 3050</a:t>
            </a:r>
          </a:p>
          <a:p>
            <a:pPr algn="l"/>
            <a:r>
              <a:rPr lang="en-US" sz="4000" dirty="0" smtClean="0">
                <a:latin typeface="Lato Light"/>
                <a:cs typeface="Lato Light"/>
              </a:rPr>
              <a:t>Or </a:t>
            </a:r>
            <a:r>
              <a:rPr lang="en-US" sz="4000" dirty="0" smtClean="0">
                <a:latin typeface="Lato Light"/>
                <a:cs typeface="Lato Light"/>
              </a:rPr>
              <a:t>visit: </a:t>
            </a:r>
            <a:r>
              <a:rPr lang="en-US" sz="4000" u="sng" dirty="0" smtClean="0">
                <a:solidFill>
                  <a:schemeClr val="tx1">
                    <a:lumMod val="85000"/>
                  </a:schemeClr>
                </a:solidFill>
                <a:latin typeface="Lato Light"/>
                <a:cs typeface="Lato Light"/>
              </a:rPr>
              <a:t>www.tes.com</a:t>
            </a:r>
            <a:r>
              <a:rPr lang="en-US" sz="4000" u="sng" dirty="0" smtClean="0">
                <a:solidFill>
                  <a:schemeClr val="tx1">
                    <a:lumMod val="85000"/>
                  </a:schemeClr>
                </a:solidFill>
                <a:latin typeface="Lato Light"/>
                <a:cs typeface="Lato Light"/>
              </a:rPr>
              <a:t>/recruit </a:t>
            </a:r>
            <a:endParaRPr lang="en-US" sz="4000" u="sng" dirty="0">
              <a:solidFill>
                <a:schemeClr val="tx1">
                  <a:lumMod val="85000"/>
                </a:schemeClr>
              </a:solidFill>
              <a:latin typeface="Lato Light"/>
              <a:cs typeface="Lato Light"/>
            </a:endParaRPr>
          </a:p>
        </p:txBody>
      </p:sp>
      <p:pic>
        <p:nvPicPr>
          <p:cNvPr id="20" name="Picture 19"/>
          <p:cNvPicPr>
            <a:picLocks noChangeAspect="1"/>
          </p:cNvPicPr>
          <p:nvPr/>
        </p:nvPicPr>
        <p:blipFill rotWithShape="1">
          <a:blip r:embed="rId4"/>
          <a:srcRect l="1" r="-7860"/>
          <a:stretch/>
        </p:blipFill>
        <p:spPr>
          <a:xfrm>
            <a:off x="1991543" y="11085411"/>
            <a:ext cx="3769554" cy="1592331"/>
          </a:xfrm>
          <a:prstGeom prst="rect">
            <a:avLst/>
          </a:prstGeom>
        </p:spPr>
      </p:pic>
    </p:spTree>
    <p:extLst>
      <p:ext uri="{BB962C8B-B14F-4D97-AF65-F5344CB8AC3E}">
        <p14:creationId xmlns:p14="http://schemas.microsoft.com/office/powerpoint/2010/main" val="39445167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292</TotalTime>
  <Words>487</Words>
  <Application>Microsoft Macintosh PowerPoint</Application>
  <PresentationFormat>Custom</PresentationFormat>
  <Paragraphs>66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Laura</dc:creator>
  <cp:lastModifiedBy>Peter Sigrist</cp:lastModifiedBy>
  <cp:revision>139</cp:revision>
  <dcterms:modified xsi:type="dcterms:W3CDTF">2016-03-31T08:17:11Z</dcterms:modified>
</cp:coreProperties>
</file>